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78" r:id="rId3"/>
    <p:sldId id="271" r:id="rId4"/>
    <p:sldId id="272" r:id="rId5"/>
    <p:sldId id="259" r:id="rId6"/>
    <p:sldId id="261" r:id="rId7"/>
    <p:sldId id="277" r:id="rId8"/>
    <p:sldId id="276" r:id="rId9"/>
    <p:sldId id="264" r:id="rId10"/>
    <p:sldId id="275" r:id="rId11"/>
    <p:sldId id="265" r:id="rId12"/>
    <p:sldId id="274" r:id="rId13"/>
    <p:sldId id="279" r:id="rId14"/>
    <p:sldId id="267" r:id="rId15"/>
    <p:sldId id="268" r:id="rId16"/>
    <p:sldId id="280" r:id="rId17"/>
    <p:sldId id="273" r:id="rId18"/>
  </p:sldIdLst>
  <p:sldSz cx="12192000" cy="6858000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9" autoAdjust="0"/>
    <p:restoredTop sz="94660"/>
  </p:normalViewPr>
  <p:slideViewPr>
    <p:cSldViewPr snapToGrid="0">
      <p:cViewPr varScale="1">
        <p:scale>
          <a:sx n="71" d="100"/>
          <a:sy n="71" d="100"/>
        </p:scale>
        <p:origin x="1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8DCFAA8-652E-41F4-B5F3-67302FFF2B27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A184DF9-D713-4365-8955-EFCF08521944}" type="slidenum">
              <a:t>‹Nr.›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B8C4BB4-5A1F-4EA7-A10C-F1E1CACB6026}" type="slidenum">
              <a:t>‹Nr.›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7FB333C-5EE9-46D6-BE81-C4D25E766C63}" type="slidenum">
              <a:t>‹Nr.›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10DE9DA-89DF-4FBF-B91C-ADACB30AAF4F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3B12780-AF3A-4296-A6CA-0787789F48D0}" type="slidenum">
              <a:t>‹Nr.›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E91B071-4D6A-4E8B-9F71-FA92EDF9D34F}" type="slidenum">
              <a:t>‹Nr.›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35D72CC-DA9F-4415-AF98-F5D36F468D94}" type="slidenum">
              <a:t>‹Nr.›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C8AD3DA-AEE4-4656-85BF-9BFB81D59D37}" type="slidenum">
              <a:t>‹Nr.›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34B695DB-69C7-4815-B230-9E6078B96DA6}" type="slidenum">
              <a:t>‹Nr.›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7F56EC0-D115-499C-A37B-921955CD40B9}" type="slidenum">
              <a:t>‹Nr.›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A7DEAA1-9671-447E-ACD5-6FD3E31EAFDE}" type="slidenum">
              <a:t>‹Nr.›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CB2A6CF-7F4B-47B7-8A3B-3064DED5DB8D}" type="slidenum">
              <a:t>‹Nr.›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43BBF14-40B5-4F0C-8628-C43D7359DBB3}" type="slidenum">
              <a:t>‹Nr.›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70334CA-F845-48D7-AFBE-361ED46FC925}" type="slidenum">
              <a:t>‹Nr.›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44FCC60-003D-4A21-8AD6-D4BAF73D33E8}" type="slidenum">
              <a:t>‹Nr.›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EFF4FBD-A5D3-436A-BB05-8081571A0097}" type="slidenum">
              <a:t>‹Nr.›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76C670E-14ED-4714-8C90-18CCCD703AA7}" type="slidenum">
              <a:t>‹Nr.›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E179DD7-D2CF-41CC-ADDF-DF4023EBF53B}" type="slidenum">
              <a:t>‹Nr.›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794060E-0E6A-430D-8CDB-502E1A0893D9}" type="slidenum">
              <a:t>‹Nr.›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BBD8066-72BE-4B89-B423-A9D4148F4795}" type="slidenum">
              <a:t>‹Nr.›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7D5B3EF-5E30-4D69-A734-C672A5B51BCA}" type="slidenum">
              <a:t>‹Nr.›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267B47E-776E-45A9-8D3D-6D77BA57CD8A}" type="slidenum">
              <a:t>‹Nr.›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A679564-E5F2-43A1-AB20-886311678930}" type="slidenum">
              <a:t>‹Nr.›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-DE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213B254A-903F-4E9D-B615-438DA832ADD4}" type="slidenum">
              <a:rPr lang="de-DE" sz="1200" b="0" strike="noStrike" spc="-1">
                <a:solidFill>
                  <a:srgbClr val="8B8B8B"/>
                </a:solidFill>
                <a:latin typeface="Calibri"/>
              </a:rPr>
              <a:t>‹Nr.›</a:t>
            </a:fld>
            <a:endParaRPr lang="de-DE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-DE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712F75A-A835-4647-A64E-90F737FADB6C}" type="slidenum">
              <a:rPr lang="de-DE" sz="1200" b="0" strike="noStrike" spc="-1">
                <a:solidFill>
                  <a:srgbClr val="8B8B8B"/>
                </a:solidFill>
                <a:latin typeface="Calibri"/>
              </a:rPr>
              <a:t>‹Nr.›</a:t>
            </a:fld>
            <a:endParaRPr lang="de-DE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weisstduwerichbin.de/" TargetMode="Externa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weisstduwerichbin.de/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braunschweig.pr@lk-bs.de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vorfahrt-f&#252;r-vielfalt-bs.de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raelpal&#228;stinavideos.org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vorfahrt-f&#252;r-vielfalt-bs.de/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B9FB2F-0FA9-C2FE-98A7-74CCFDB15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41C646-AB6D-AFB2-F9B1-70EAFA6CAC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870" y="0"/>
            <a:ext cx="12478869" cy="1008547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61842CDC-B256-D403-A4E2-7907AABBF478}"/>
              </a:ext>
            </a:extLst>
          </p:cNvPr>
          <p:cNvSpPr txBox="1">
            <a:spLocks/>
          </p:cNvSpPr>
          <p:nvPr/>
        </p:nvSpPr>
        <p:spPr>
          <a:xfrm>
            <a:off x="1895282" y="-395934"/>
            <a:ext cx="8400836" cy="2483867"/>
          </a:xfrm>
          <a:prstGeom prst="rect">
            <a:avLst/>
          </a:prstGeom>
          <a:noFill/>
          <a:ln w="0"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FFFFFF"/>
                </a:solidFill>
                <a:latin typeface="Verdana Pro Semibold" panose="020F0502020204030204" pitchFamily="34" charset="0"/>
              </a:rPr>
              <a:t>VORFAHRT für VIELFALT:</a:t>
            </a:r>
            <a:br>
              <a:rPr lang="en-US" sz="6000" dirty="0">
                <a:solidFill>
                  <a:srgbClr val="FFFFFF"/>
                </a:solidFill>
                <a:latin typeface="Verdana Pro Semibold" panose="020F0502020204030204" pitchFamily="34" charset="0"/>
              </a:rPr>
            </a:br>
            <a:r>
              <a:rPr lang="en-US" sz="6000" dirty="0">
                <a:solidFill>
                  <a:srgbClr val="FFFFFF"/>
                </a:solidFill>
                <a:latin typeface="Verdana Pro Semibold" panose="020F0502020204030204" pitchFamily="34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Verdana Pro Semibold" panose="020F0502020204030204" pitchFamily="34" charset="0"/>
              </a:rPr>
              <a:t>Fokus</a:t>
            </a:r>
            <a:r>
              <a:rPr lang="en-US" sz="6000" dirty="0">
                <a:solidFill>
                  <a:srgbClr val="FFFFFF"/>
                </a:solidFill>
                <a:latin typeface="Verdana Pro Semibold" panose="020F0502020204030204" pitchFamily="34" charset="0"/>
              </a:rPr>
              <a:t> Israel – </a:t>
            </a:r>
            <a:r>
              <a:rPr lang="en-US" sz="6000" dirty="0" err="1">
                <a:solidFill>
                  <a:srgbClr val="FFFFFF"/>
                </a:solidFill>
                <a:latin typeface="Verdana Pro Semibold" panose="020F0502020204030204" pitchFamily="34" charset="0"/>
              </a:rPr>
              <a:t>Palästina</a:t>
            </a:r>
            <a:r>
              <a:rPr lang="en-US" sz="6000" dirty="0">
                <a:solidFill>
                  <a:srgbClr val="FFFFFF"/>
                </a:solidFill>
                <a:latin typeface="Verdana Pro Semibold" panose="020F0502020204030204" pitchFamily="34" charset="0"/>
              </a:rPr>
              <a:t>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A720099-2183-4600-A722-1AE64B31A3B4}"/>
              </a:ext>
            </a:extLst>
          </p:cNvPr>
          <p:cNvSpPr txBox="1"/>
          <p:nvPr/>
        </p:nvSpPr>
        <p:spPr>
          <a:xfrm>
            <a:off x="2513745" y="5934737"/>
            <a:ext cx="9363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Verdana Pro Cond" panose="020F0502020204030204" pitchFamily="34" charset="0"/>
              </a:rPr>
              <a:t>Ein </a:t>
            </a:r>
            <a:r>
              <a:rPr lang="de-DE" sz="3600" i="1" dirty="0">
                <a:solidFill>
                  <a:schemeClr val="bg1"/>
                </a:solidFill>
                <a:latin typeface="Verdana Pro Cond" panose="020F0502020204030204" pitchFamily="34" charset="0"/>
              </a:rPr>
              <a:t>Schulprojekt</a:t>
            </a:r>
            <a:r>
              <a:rPr lang="de-DE" sz="3600" dirty="0">
                <a:solidFill>
                  <a:schemeClr val="bg1"/>
                </a:solidFill>
                <a:latin typeface="Verdana Pro Cond" panose="020F0502020204030204" pitchFamily="34" charset="0"/>
              </a:rPr>
              <a:t> ab Jahrgangsstufe 9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9BF56CA-BF25-30AF-69B4-CAF5B1FFF430}"/>
              </a:ext>
            </a:extLst>
          </p:cNvPr>
          <p:cNvSpPr txBox="1"/>
          <p:nvPr/>
        </p:nvSpPr>
        <p:spPr>
          <a:xfrm rot="16200000">
            <a:off x="10672179" y="927177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Foto: Peace Counts</a:t>
            </a:r>
          </a:p>
        </p:txBody>
      </p:sp>
    </p:spTree>
    <p:extLst>
      <p:ext uri="{BB962C8B-B14F-4D97-AF65-F5344CB8AC3E}">
        <p14:creationId xmlns:p14="http://schemas.microsoft.com/office/powerpoint/2010/main" val="311437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 idx="4294967295"/>
          </p:nvPr>
        </p:nvSpPr>
        <p:spPr>
          <a:xfrm>
            <a:off x="426720" y="365125"/>
            <a:ext cx="10087293" cy="132397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de-DE" sz="4400" b="0" strike="noStrike" spc="-1" dirty="0">
                <a:solidFill>
                  <a:srgbClr val="000000"/>
                </a:solidFill>
                <a:latin typeface="Calibri Light"/>
              </a:rPr>
              <a:t>Förderung und Kosten</a:t>
            </a:r>
            <a:endParaRPr lang="de-DE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idx="4294967295"/>
          </p:nvPr>
        </p:nvSpPr>
        <p:spPr>
          <a:xfrm>
            <a:off x="339635" y="1690688"/>
            <a:ext cx="11852366" cy="570547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65500" lnSpcReduction="20000"/>
          </a:bodyPr>
          <a:lstStyle/>
          <a:p>
            <a:pPr marL="195480" indent="-1954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3000" b="0" strike="noStrike" spc="-1" dirty="0">
                <a:latin typeface="Calibri"/>
                <a:ea typeface="Times New Roman"/>
              </a:rPr>
              <a:t>Das Projekt wurde 2023-2025 durch das gemeinsam von dem Zentralrat der Juden, dem Koordinationsrat der Muslime und der Arbeitsgemeinschaft christlicher Kirchen in Deutschland betriebene und mit Mitteln des Bundesinnenministeriums* ausgestattete Projekt „Weißt Du Wer Ich bin?“ gefördert. </a:t>
            </a:r>
            <a:r>
              <a:rPr lang="de-DE" sz="3000" b="0" u="sng" strike="noStrike" spc="-1" dirty="0">
                <a:uFillTx/>
                <a:latin typeface="Calibri"/>
                <a:ea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https://www.weisstduwerichbin.de</a:t>
            </a:r>
            <a:endParaRPr lang="de-DE" sz="3000" b="0" u="sng" strike="noStrike" spc="-1" dirty="0">
              <a:uFillTx/>
              <a:latin typeface="Calibri"/>
              <a:ea typeface="Times New Roman"/>
            </a:endParaRPr>
          </a:p>
          <a:p>
            <a:pPr marL="195480" indent="-1954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3000" b="0" strike="noStrike" spc="-1" dirty="0">
                <a:uFillTx/>
                <a:latin typeface="Calibri"/>
                <a:ea typeface="Times New Roman"/>
              </a:rPr>
              <a:t>Für BS Schulen besteht ebenfalls eine Förderung durch das Bildungsbüro der Stadt BS.</a:t>
            </a:r>
            <a:endParaRPr lang="de-DE" sz="3000" b="0" strike="noStrike" spc="-1" dirty="0">
              <a:latin typeface="Arial"/>
            </a:endParaRPr>
          </a:p>
          <a:p>
            <a:r>
              <a:rPr lang="de-DE" sz="30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Die Aufwandentschädigung für einen </a:t>
            </a:r>
            <a:br>
              <a:rPr lang="de-DE" sz="3000" kern="0" dirty="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de-DE" sz="30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2-stündigen Unterrichtsbesuch (UE IV)</a:t>
            </a:r>
            <a:br>
              <a:rPr lang="de-DE" sz="3000" kern="0" dirty="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de-DE" sz="30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betragen derzeit € 200,00 + Fahrtkosten. </a:t>
            </a:r>
          </a:p>
          <a:p>
            <a:r>
              <a:rPr lang="de-DE" sz="30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Die Kosten für einen Gesamtprojekttag </a:t>
            </a:r>
            <a:br>
              <a:rPr lang="de-DE" sz="3000" kern="0" dirty="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de-DE" sz="30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(UE I-III) sind mit dem Team abzusprechen, </a:t>
            </a:r>
            <a:br>
              <a:rPr lang="de-DE" sz="3000" kern="0" dirty="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de-DE" sz="30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um Förderungsmöglichkeiten auszuloten.</a:t>
            </a:r>
          </a:p>
          <a:p>
            <a:pPr marL="195480" indent="-1954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3000" b="0" strike="noStrike" spc="-1" dirty="0">
                <a:latin typeface="Calibri"/>
                <a:ea typeface="Times New Roman"/>
              </a:rPr>
              <a:t>Die Abrechnung erfolgt durch die Ev.-luth. </a:t>
            </a:r>
            <a:br>
              <a:rPr lang="de-DE" sz="3000" b="0" strike="noStrike" spc="-1" dirty="0">
                <a:latin typeface="Calibri"/>
                <a:ea typeface="Times New Roman"/>
              </a:rPr>
            </a:br>
            <a:r>
              <a:rPr lang="de-DE" sz="3000" b="0" strike="noStrike" spc="-1" dirty="0">
                <a:latin typeface="Calibri"/>
                <a:ea typeface="Times New Roman"/>
              </a:rPr>
              <a:t>Propstei Braunschweig (Kontaktadresse </a:t>
            </a:r>
            <a:br>
              <a:rPr lang="de-DE" sz="3000" b="0" strike="noStrike" spc="-1" dirty="0">
                <a:latin typeface="Calibri"/>
                <a:ea typeface="Times New Roman"/>
              </a:rPr>
            </a:br>
            <a:r>
              <a:rPr lang="de-DE" sz="3000" b="0" strike="noStrike" spc="-1" dirty="0">
                <a:latin typeface="Calibri"/>
                <a:ea typeface="Times New Roman"/>
              </a:rPr>
              <a:t>siehe letzte Folie).</a:t>
            </a:r>
            <a:br>
              <a:rPr sz="2400" dirty="0"/>
            </a:br>
            <a:br>
              <a:rPr sz="2400" dirty="0"/>
            </a:br>
            <a:r>
              <a:rPr lang="de-DE" sz="2400" b="0" strike="noStrike" spc="-1" dirty="0">
                <a:latin typeface="Calibri"/>
                <a:ea typeface="Times New Roman"/>
              </a:rPr>
              <a:t>* gefördert vom Bundesministerium des Innern und</a:t>
            </a:r>
            <a:br>
              <a:rPr sz="2400" dirty="0"/>
            </a:br>
            <a:r>
              <a:rPr lang="de-DE" sz="2400" b="0" strike="noStrike" spc="-1" dirty="0">
                <a:latin typeface="Calibri"/>
                <a:ea typeface="Times New Roman"/>
              </a:rPr>
              <a:t>   für Heimat in Umsetzung der Ziele der Deutschen </a:t>
            </a:r>
            <a:br>
              <a:rPr sz="2400" dirty="0"/>
            </a:br>
            <a:r>
              <a:rPr lang="de-DE" sz="2400" b="0" strike="noStrike" spc="-1" dirty="0">
                <a:latin typeface="Calibri"/>
                <a:ea typeface="Times New Roman"/>
              </a:rPr>
              <a:t>   Islamkonferenz aufgrund eines Beschlusses des </a:t>
            </a:r>
            <a:br>
              <a:rPr sz="2400" dirty="0"/>
            </a:br>
            <a:r>
              <a:rPr lang="de-DE" sz="2400" b="0" strike="noStrike" spc="-1" dirty="0">
                <a:latin typeface="Calibri"/>
                <a:ea typeface="Times New Roman"/>
              </a:rPr>
              <a:t>   Deutschen Bundestages</a:t>
            </a:r>
            <a:endParaRPr lang="de-DE" sz="2400" b="0" strike="noStrike" spc="-1" dirty="0"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br>
              <a:rPr sz="3100" dirty="0"/>
            </a:br>
            <a:br>
              <a:rPr sz="3100" dirty="0"/>
            </a:br>
            <a:endParaRPr lang="de-DE" sz="31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1" name="Grafik 4"/>
          <p:cNvPicPr/>
          <p:nvPr/>
        </p:nvPicPr>
        <p:blipFill>
          <a:blip r:embed="rId3"/>
          <a:stretch/>
        </p:blipFill>
        <p:spPr>
          <a:xfrm>
            <a:off x="6833160" y="3102840"/>
            <a:ext cx="4410720" cy="2938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draußen, Gras, Person, Kleidung enthält.&#10;&#10;Automatisch generierte Beschreibung">
            <a:extLst>
              <a:ext uri="{FF2B5EF4-FFF2-40B4-BE49-F238E27FC236}">
                <a16:creationId xmlns:a16="http://schemas.microsoft.com/office/drawing/2014/main" id="{787AA132-4E29-2539-C833-70D623A0F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7" b="7963"/>
          <a:stretch/>
        </p:blipFill>
        <p:spPr>
          <a:xfrm>
            <a:off x="-6099" y="0"/>
            <a:ext cx="12237708" cy="685802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BA78FF-DB04-E0C1-6752-382BBFE4E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578153"/>
            <a:ext cx="6410477" cy="138127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Semibold" panose="020B0704030504040204" pitchFamily="34" charset="0"/>
              </a:rPr>
              <a:t>Auszeichnung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 Pro Semibold" panose="020B070403050404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E453B2C-BB91-34AC-5521-9D9B3817B9F7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48552" y="4434906"/>
            <a:ext cx="4984448" cy="1844941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Vom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Betriebsrat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VW Braunschweig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mit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dem Sally-Perel-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Prei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2023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ausgezeichnet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05128FD-87BA-5CDB-86BC-CF73073AF518}"/>
              </a:ext>
            </a:extLst>
          </p:cNvPr>
          <p:cNvSpPr txBox="1"/>
          <p:nvPr/>
        </p:nvSpPr>
        <p:spPr>
          <a:xfrm rot="16200000">
            <a:off x="10961210" y="5499371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Foto: Privat</a:t>
            </a:r>
          </a:p>
        </p:txBody>
      </p:sp>
    </p:spTree>
    <p:extLst>
      <p:ext uri="{BB962C8B-B14F-4D97-AF65-F5344CB8AC3E}">
        <p14:creationId xmlns:p14="http://schemas.microsoft.com/office/powerpoint/2010/main" val="399718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E062E1-22F0-2075-A53E-0EAE7A7FE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Auszeichnung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2C7136A-9261-309D-704F-345C5C31F694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09480" y="1398024"/>
            <a:ext cx="5556189" cy="3977280"/>
          </a:xfrm>
        </p:spPr>
        <p:txBody>
          <a:bodyPr/>
          <a:lstStyle/>
          <a:p>
            <a:r>
              <a:rPr lang="de-DE" sz="2400" spc="-1" dirty="0">
                <a:latin typeface="Calibri"/>
                <a:ea typeface="Times New Roman"/>
              </a:rPr>
              <a:t>Das Projekt wurde 2023-2025 durch das gemeinsam von dem Zentralrat der Juden, dem Koordinationsrat der Muslime und der Arbeitsgemeinschaft christlicher Kirchen in Deutschland betriebene Projekt „Weißt Du Wer Ich bin?“ gefördert. </a:t>
            </a:r>
            <a:r>
              <a:rPr lang="de-DE" sz="2400" u="sng" spc="-1" dirty="0">
                <a:latin typeface="Calibri"/>
                <a:ea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https://www.weisstduwerichbin.de</a:t>
            </a:r>
            <a:br>
              <a:rPr lang="de-DE" sz="2400" u="sng" spc="-1" dirty="0">
                <a:latin typeface="Calibri"/>
                <a:ea typeface="Times New Roman"/>
              </a:rPr>
            </a:br>
            <a:endParaRPr lang="de-DE" sz="2400" u="sng" spc="-1" dirty="0">
              <a:latin typeface="Calibri"/>
              <a:ea typeface="Times New Roman"/>
            </a:endParaRPr>
          </a:p>
          <a:p>
            <a:r>
              <a:rPr lang="de-DE" sz="2400" spc="-1" dirty="0">
                <a:latin typeface="Calibri"/>
                <a:ea typeface="Times New Roman"/>
              </a:rPr>
              <a:t>Am 6. November 2025 erhielt das Projekt einen interreligiösen Friedenspreis in Stuttgart von „Weißt Du Wer Ich Bin?“</a:t>
            </a:r>
            <a:br>
              <a:rPr lang="de-DE" sz="2400" u="sng" spc="-1" dirty="0">
                <a:latin typeface="Calibri"/>
                <a:ea typeface="Times New Roman"/>
              </a:rPr>
            </a:br>
            <a:endParaRPr lang="de-DE" sz="2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DC6C55C-8F3C-084A-D936-A2626B22F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5010" y="4934648"/>
            <a:ext cx="493819" cy="146926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3CC0B6B-257B-E746-F9B2-CEE1ECF7EA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110" y="5195842"/>
            <a:ext cx="2326200" cy="15508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4A36754-B9B3-ACF5-A555-0128D3E22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3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838080" y="15408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de-DE" sz="4400" b="0" strike="noStrike" spc="-1" dirty="0">
                <a:solidFill>
                  <a:srgbClr val="000000"/>
                </a:solidFill>
                <a:latin typeface="Calibri Light"/>
              </a:rPr>
              <a:t>Derzeitiges Projektteam</a:t>
            </a:r>
            <a:endParaRPr lang="de-DE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838080" y="1354680"/>
            <a:ext cx="10739880" cy="643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Atakan </a:t>
            </a:r>
            <a:r>
              <a:rPr lang="de-DE" sz="2000" b="1" strike="noStrike" spc="-1" dirty="0" err="1">
                <a:solidFill>
                  <a:srgbClr val="000000"/>
                </a:solidFill>
                <a:latin typeface="Calibri"/>
                <a:ea typeface="Times New Roman"/>
              </a:rPr>
              <a:t>Koctürk</a:t>
            </a:r>
            <a:r>
              <a:rPr lang="de-DE" sz="20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, Student, ehemaliger Sprecher </a:t>
            </a:r>
            <a:r>
              <a:rPr lang="de-DE" sz="2000" b="0" strike="noStrike" spc="-1" dirty="0" err="1">
                <a:solidFill>
                  <a:srgbClr val="000000"/>
                </a:solidFill>
                <a:latin typeface="Calibri"/>
                <a:ea typeface="Times New Roman"/>
              </a:rPr>
              <a:t>Stadtschüler:innenrat</a:t>
            </a:r>
            <a:r>
              <a:rPr lang="de-DE" sz="20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 der Braunschweiger Schulen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Dimitri </a:t>
            </a:r>
            <a:r>
              <a:rPr lang="de-DE" sz="2000" b="1" strike="noStrike" spc="-1" dirty="0" err="1">
                <a:solidFill>
                  <a:srgbClr val="000000"/>
                </a:solidFill>
                <a:latin typeface="Calibri"/>
                <a:ea typeface="Times New Roman"/>
              </a:rPr>
              <a:t>Tukuser</a:t>
            </a:r>
            <a:r>
              <a:rPr lang="de-DE" sz="20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, </a:t>
            </a:r>
            <a:r>
              <a:rPr lang="de-DE" sz="20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Vorstandsmitglied der Liberalen jüdischen Gemeinde Wolfsburg-Region BS e.V. </a:t>
            </a:r>
          </a:p>
          <a:p>
            <a:pPr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Oliver </a:t>
            </a:r>
            <a:r>
              <a:rPr lang="de-DE" sz="2000" b="1" strike="noStrike" spc="-1" dirty="0" err="1">
                <a:solidFill>
                  <a:srgbClr val="000000"/>
                </a:solidFill>
                <a:latin typeface="Calibri"/>
                <a:ea typeface="Times New Roman"/>
              </a:rPr>
              <a:t>Lempa</a:t>
            </a:r>
            <a:r>
              <a:rPr lang="de-DE" sz="20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, Seminarleiter Geschichte für die </a:t>
            </a:r>
            <a:r>
              <a:rPr lang="de-DE" sz="2000" b="0" strike="noStrike" spc="-1" dirty="0" err="1">
                <a:solidFill>
                  <a:srgbClr val="000000"/>
                </a:solidFill>
                <a:latin typeface="Calibri"/>
                <a:ea typeface="Times New Roman"/>
              </a:rPr>
              <a:t>Referendar:innenausbildung</a:t>
            </a:r>
            <a:r>
              <a:rPr lang="de-DE" sz="20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 für GS, HS </a:t>
            </a:r>
            <a:r>
              <a:rPr lang="de-DE" sz="2000" spc="-1" dirty="0">
                <a:solidFill>
                  <a:srgbClr val="000000"/>
                </a:solidFill>
                <a:latin typeface="Calibri"/>
                <a:ea typeface="Times New Roman"/>
              </a:rPr>
              <a:t>und RS in BS</a:t>
            </a:r>
          </a:p>
          <a:p>
            <a:pPr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Ina Breitenfelder</a:t>
            </a:r>
            <a:r>
              <a:rPr lang="de-DE" sz="20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, </a:t>
            </a:r>
            <a:r>
              <a:rPr lang="de-DE" sz="2000" spc="-1" dirty="0">
                <a:solidFill>
                  <a:srgbClr val="000000"/>
                </a:solidFill>
                <a:latin typeface="Calibri"/>
                <a:ea typeface="Times New Roman"/>
              </a:rPr>
              <a:t>Stellvertretende Geschäftsführerin Jugendring Braunschweig e.V.</a:t>
            </a:r>
          </a:p>
          <a:p>
            <a:pPr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Klaus J. Burckhardt</a:t>
            </a:r>
            <a:r>
              <a:rPr lang="de-DE" sz="20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, Pfarrer OKR i.R.</a:t>
            </a:r>
            <a:r>
              <a:rPr lang="de-DE" sz="2000" spc="-1" dirty="0">
                <a:solidFill>
                  <a:srgbClr val="000000"/>
                </a:solidFill>
                <a:latin typeface="Calibri"/>
                <a:ea typeface="Times New Roman"/>
              </a:rPr>
              <a:t>, </a:t>
            </a:r>
            <a:r>
              <a:rPr lang="de-DE" sz="20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Initiative </a:t>
            </a:r>
            <a:br>
              <a:rPr lang="de-DE" sz="20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</a:br>
            <a:r>
              <a:rPr lang="de-DE" sz="20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Kirche für Demokratie gegen Rechtsextremismus 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Céline </a:t>
            </a:r>
            <a:r>
              <a:rPr lang="de-DE" sz="2000" b="1" strike="noStrike" spc="-1" dirty="0" err="1">
                <a:solidFill>
                  <a:srgbClr val="000000"/>
                </a:solidFill>
                <a:latin typeface="Calibri"/>
                <a:ea typeface="Times New Roman"/>
              </a:rPr>
              <a:t>Bartholomaeus</a:t>
            </a:r>
            <a:r>
              <a:rPr lang="de-DE" sz="20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, Theatervermittlerin mit den </a:t>
            </a:r>
            <a:br>
              <a:rPr lang="de-DE" sz="20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</a:br>
            <a:r>
              <a:rPr lang="de-DE" sz="20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Schwerpunkten „Intersektionalität und Diversität“, </a:t>
            </a:r>
            <a:br>
              <a:rPr lang="de-DE" sz="20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</a:br>
            <a:r>
              <a:rPr lang="de-DE" sz="20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Empowerment für </a:t>
            </a:r>
            <a:r>
              <a:rPr lang="de-DE" sz="2000" b="0" strike="noStrike" spc="-1" dirty="0" err="1">
                <a:solidFill>
                  <a:srgbClr val="000000"/>
                </a:solidFill>
                <a:latin typeface="Calibri"/>
                <a:ea typeface="Times New Roman"/>
              </a:rPr>
              <a:t>BiPoC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Ana </a:t>
            </a:r>
            <a:r>
              <a:rPr lang="de-DE" sz="2000" b="1" strike="noStrike" spc="-1" dirty="0" err="1">
                <a:solidFill>
                  <a:srgbClr val="000000"/>
                </a:solidFill>
                <a:latin typeface="Calibri"/>
                <a:ea typeface="Times New Roman"/>
              </a:rPr>
              <a:t>Yoffe</a:t>
            </a:r>
            <a:r>
              <a:rPr lang="de-DE" sz="20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, </a:t>
            </a:r>
            <a:r>
              <a:rPr lang="de-DE" sz="200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Künstlerin Staatstheater Braunschweig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1" spc="-1" dirty="0">
                <a:solidFill>
                  <a:srgbClr val="000000"/>
                </a:solidFill>
                <a:latin typeface="Calibri"/>
                <a:ea typeface="Times New Roman"/>
              </a:rPr>
              <a:t>Issa </a:t>
            </a:r>
            <a:r>
              <a:rPr lang="de-DE" sz="2000" b="1" spc="-1" dirty="0" err="1">
                <a:solidFill>
                  <a:srgbClr val="000000"/>
                </a:solidFill>
                <a:latin typeface="Calibri"/>
                <a:ea typeface="Times New Roman"/>
              </a:rPr>
              <a:t>Bashiti</a:t>
            </a:r>
            <a:r>
              <a:rPr lang="de-DE" sz="2000" b="1" spc="-1" dirty="0">
                <a:solidFill>
                  <a:srgbClr val="000000"/>
                </a:solidFill>
                <a:latin typeface="Calibri"/>
                <a:ea typeface="Times New Roman"/>
              </a:rPr>
              <a:t>, </a:t>
            </a:r>
            <a:r>
              <a:rPr lang="de-DE" sz="2000" spc="-1" dirty="0">
                <a:solidFill>
                  <a:srgbClr val="000000"/>
                </a:solidFill>
                <a:latin typeface="Calibri"/>
                <a:ea typeface="Times New Roman"/>
              </a:rPr>
              <a:t>Abgeordneter des Jugendparlaments </a:t>
            </a:r>
            <a:br>
              <a:rPr lang="de-DE" sz="2000" spc="-1" dirty="0">
                <a:solidFill>
                  <a:srgbClr val="000000"/>
                </a:solidFill>
                <a:latin typeface="Calibri"/>
                <a:ea typeface="Times New Roman"/>
              </a:rPr>
            </a:br>
            <a:r>
              <a:rPr lang="de-DE" sz="2000" spc="-1" dirty="0">
                <a:solidFill>
                  <a:srgbClr val="000000"/>
                </a:solidFill>
                <a:latin typeface="Calibri"/>
                <a:ea typeface="Times New Roman"/>
              </a:rPr>
              <a:t>Braunschweig</a:t>
            </a:r>
            <a:endParaRPr lang="de-DE" sz="2000" strike="noStrike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Maik Bischoff</a:t>
            </a:r>
            <a:r>
              <a:rPr lang="de-DE" sz="20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, päd. Mitarbeiter im Antikriegshaus </a:t>
            </a:r>
            <a:br>
              <a:rPr lang="de-DE" sz="20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</a:br>
            <a:r>
              <a:rPr lang="de-DE" sz="20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Sievershausen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1" spc="-1" dirty="0">
                <a:solidFill>
                  <a:srgbClr val="000000"/>
                </a:solidFill>
                <a:latin typeface="Calibri"/>
              </a:rPr>
              <a:t>Eckehard Binder, </a:t>
            </a:r>
            <a:r>
              <a:rPr lang="de-DE" sz="2000" spc="-1" dirty="0">
                <a:solidFill>
                  <a:srgbClr val="000000"/>
                </a:solidFill>
                <a:latin typeface="Calibri"/>
              </a:rPr>
              <a:t>Pfarrer i.R., langjähriger Ansprechpartner Israel-Palästina Ev.-luth. Propstei BS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7" name="Grafik 4"/>
          <p:cNvPicPr/>
          <p:nvPr/>
        </p:nvPicPr>
        <p:blipFill>
          <a:blip r:embed="rId2"/>
          <a:stretch/>
        </p:blipFill>
        <p:spPr>
          <a:xfrm>
            <a:off x="6833160" y="3102840"/>
            <a:ext cx="4410720" cy="2938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de-DE" sz="4400" b="0" strike="noStrike" spc="-1" dirty="0">
                <a:solidFill>
                  <a:srgbClr val="000000"/>
                </a:solidFill>
                <a:latin typeface="Calibri Light"/>
              </a:rPr>
              <a:t>Ein lernendes Team!</a:t>
            </a:r>
            <a:endParaRPr lang="de-DE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838080" y="1582984"/>
            <a:ext cx="10739880" cy="5479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76500" lnSpcReduction="20000"/>
          </a:bodyPr>
          <a:lstStyle/>
          <a:p>
            <a:pPr marL="203040" indent="-2030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3300" b="0" strike="noStrike" spc="-1" dirty="0">
                <a:latin typeface="Calibri"/>
                <a:ea typeface="Times New Roman"/>
              </a:rPr>
              <a:t>Die externen Teammitglieder </a:t>
            </a:r>
            <a:r>
              <a:rPr lang="de-DE" sz="3300" b="1" strike="noStrike" spc="-1" dirty="0">
                <a:latin typeface="Calibri"/>
                <a:ea typeface="Times New Roman"/>
              </a:rPr>
              <a:t>verstehen sich NICHT als </a:t>
            </a:r>
            <a:r>
              <a:rPr lang="de-DE" sz="3300" b="1" strike="noStrike" spc="-1" dirty="0" err="1">
                <a:latin typeface="Calibri"/>
                <a:ea typeface="Times New Roman"/>
              </a:rPr>
              <a:t>Expert:innen</a:t>
            </a:r>
            <a:r>
              <a:rPr lang="de-DE" sz="3300" b="1" strike="noStrike" spc="-1" dirty="0">
                <a:latin typeface="Calibri"/>
                <a:ea typeface="Times New Roman"/>
              </a:rPr>
              <a:t> für den Konflikt in Israel / Palästina</a:t>
            </a:r>
            <a:r>
              <a:rPr lang="de-DE" sz="3300" b="0" strike="noStrike" spc="-1" dirty="0">
                <a:latin typeface="Calibri"/>
                <a:ea typeface="Times New Roman"/>
              </a:rPr>
              <a:t>, sondern als </a:t>
            </a:r>
            <a:r>
              <a:rPr lang="de-DE" sz="3300" b="1" strike="noStrike" spc="-1" dirty="0">
                <a:latin typeface="Calibri"/>
                <a:ea typeface="Times New Roman"/>
              </a:rPr>
              <a:t>lernendes pädagogisches Team</a:t>
            </a:r>
            <a:r>
              <a:rPr lang="de-DE" sz="3300" b="0" strike="noStrike" spc="-1" dirty="0">
                <a:latin typeface="Calibri"/>
                <a:ea typeface="Times New Roman"/>
              </a:rPr>
              <a:t>.</a:t>
            </a:r>
            <a:endParaRPr lang="de-DE" sz="3300" b="0" strike="noStrike" spc="-1" dirty="0">
              <a:latin typeface="Arial"/>
            </a:endParaRPr>
          </a:p>
          <a:p>
            <a:pPr marL="203040" indent="-2030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3100" b="0" strike="noStrike" spc="-1" dirty="0">
                <a:latin typeface="Calibri"/>
                <a:ea typeface="Times New Roman"/>
              </a:rPr>
              <a:t>In </a:t>
            </a:r>
            <a:r>
              <a:rPr lang="de-DE" sz="3100" b="1" strike="noStrike" spc="-1" dirty="0">
                <a:latin typeface="Calibri"/>
                <a:ea typeface="Times New Roman"/>
              </a:rPr>
              <a:t>Hintergrundgesprächen</a:t>
            </a:r>
            <a:r>
              <a:rPr lang="de-DE" sz="3100" b="0" strike="noStrike" spc="-1" dirty="0">
                <a:latin typeface="Calibri"/>
                <a:ea typeface="Times New Roman"/>
              </a:rPr>
              <a:t> mit palästinensischen und israelischen </a:t>
            </a:r>
            <a:r>
              <a:rPr lang="de-DE" sz="3100" b="0" strike="noStrike" spc="-1" dirty="0" err="1">
                <a:solidFill>
                  <a:srgbClr val="000000"/>
                </a:solidFill>
                <a:latin typeface="Calibri"/>
                <a:ea typeface="Times New Roman"/>
              </a:rPr>
              <a:t>Ansprechpartner:innen</a:t>
            </a:r>
            <a:r>
              <a:rPr lang="de-DE" sz="31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 in Deutschland und der Konfliktregion werden divergierende Perspektiven und Konfliktpunkte </a:t>
            </a:r>
            <a:br>
              <a:rPr sz="3100" dirty="0"/>
            </a:br>
            <a:r>
              <a:rPr lang="de-DE" sz="31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angesprochen und diskutiert. </a:t>
            </a:r>
            <a:endParaRPr lang="de-DE" sz="3100" b="0" strike="noStrike" spc="-1" dirty="0">
              <a:solidFill>
                <a:srgbClr val="000000"/>
              </a:solidFill>
              <a:latin typeface="Arial"/>
            </a:endParaRPr>
          </a:p>
          <a:p>
            <a:pPr marL="203040" indent="-2030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31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Fortbildungen</a:t>
            </a:r>
            <a:r>
              <a:rPr lang="de-DE" sz="31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, u.a. mit Fachleuten in </a:t>
            </a:r>
            <a:br>
              <a:rPr sz="3100" dirty="0"/>
            </a:br>
            <a:r>
              <a:rPr lang="de-DE" sz="31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dem Berliner Projekt „Bildungsvideos </a:t>
            </a:r>
            <a:br>
              <a:rPr sz="3100" dirty="0"/>
            </a:br>
            <a:r>
              <a:rPr lang="de-DE" sz="31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Israel-Palästina“ um das Team von Shai </a:t>
            </a:r>
            <a:br>
              <a:rPr sz="3100" dirty="0"/>
            </a:br>
            <a:r>
              <a:rPr lang="de-DE" sz="31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Hoffmann und </a:t>
            </a:r>
            <a:r>
              <a:rPr lang="de-DE" sz="3100" b="0" strike="noStrike" spc="-1" dirty="0" err="1">
                <a:solidFill>
                  <a:srgbClr val="000000"/>
                </a:solidFill>
                <a:latin typeface="Calibri"/>
                <a:ea typeface="Times New Roman"/>
              </a:rPr>
              <a:t>Jouanna</a:t>
            </a:r>
            <a:r>
              <a:rPr lang="de-DE" sz="31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 Hassoun werden</a:t>
            </a:r>
            <a:br>
              <a:rPr sz="3100" dirty="0"/>
            </a:br>
            <a:r>
              <a:rPr lang="de-DE" sz="31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Teammitgliedern und Lehrkräften </a:t>
            </a:r>
            <a:r>
              <a:rPr lang="de-DE" sz="3100" b="0" strike="noStrike" spc="-1" dirty="0" err="1">
                <a:solidFill>
                  <a:srgbClr val="000000"/>
                </a:solidFill>
                <a:latin typeface="Calibri"/>
                <a:ea typeface="Times New Roman"/>
              </a:rPr>
              <a:t>ange</a:t>
            </a:r>
            <a:r>
              <a:rPr lang="de-DE" sz="31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-</a:t>
            </a:r>
            <a:br>
              <a:rPr sz="3100" dirty="0"/>
            </a:br>
            <a:r>
              <a:rPr lang="de-DE" sz="31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boten.</a:t>
            </a:r>
            <a:endParaRPr lang="de-DE" sz="3100" b="0" strike="noStrike" spc="-1" dirty="0">
              <a:solidFill>
                <a:srgbClr val="000000"/>
              </a:solidFill>
              <a:latin typeface="Arial"/>
            </a:endParaRPr>
          </a:p>
          <a:p>
            <a:pPr marL="203040" indent="-2030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31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Das Team arbeitet an </a:t>
            </a:r>
            <a:r>
              <a:rPr lang="de-DE" sz="31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einer Erweiterung</a:t>
            </a:r>
            <a:br>
              <a:rPr sz="3100" dirty="0"/>
            </a:br>
            <a:r>
              <a:rPr lang="de-DE" sz="31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durch päd. Fachkräfte und Mitarbeitende</a:t>
            </a:r>
            <a:br>
              <a:rPr sz="3100" dirty="0"/>
            </a:br>
            <a:r>
              <a:rPr lang="de-DE" sz="31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mit einer antirassistischen und konflikt-</a:t>
            </a:r>
            <a:br>
              <a:rPr sz="3100" dirty="0"/>
            </a:br>
            <a:r>
              <a:rPr lang="de-DE" sz="31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kompetenten diskriminierungskritischen </a:t>
            </a:r>
            <a:br>
              <a:rPr sz="3100" dirty="0"/>
            </a:br>
            <a:r>
              <a:rPr lang="de-DE" sz="31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Ausrichtung.</a:t>
            </a:r>
            <a:br>
              <a:rPr sz="3100" dirty="0"/>
            </a:br>
            <a:br>
              <a:rPr sz="2800" dirty="0"/>
            </a:br>
            <a:r>
              <a:rPr lang="de-DE" sz="2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 </a:t>
            </a:r>
            <a:endParaRPr lang="de-DE" sz="28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0" name="Grafik 4"/>
          <p:cNvPicPr/>
          <p:nvPr/>
        </p:nvPicPr>
        <p:blipFill>
          <a:blip r:embed="rId2"/>
          <a:stretch/>
        </p:blipFill>
        <p:spPr>
          <a:xfrm>
            <a:off x="6833160" y="3102840"/>
            <a:ext cx="4410720" cy="2938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457D68-B51D-5BC6-86C7-CDE999F48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51550" cy="1325563"/>
          </a:xfrm>
        </p:spPr>
        <p:txBody>
          <a:bodyPr>
            <a:normAutofit/>
          </a:bodyPr>
          <a:lstStyle/>
          <a:p>
            <a:r>
              <a:rPr lang="de-DE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Strukturelle Nachhaltigkeitssicherung ab 2026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01F63E-260E-897D-CC55-63991F7F51AE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838200" y="1628502"/>
            <a:ext cx="10515600" cy="4666053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endParaRPr lang="de-DE" sz="2400" b="1" dirty="0">
              <a:effectLst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Förderung der Projektdurchführung durch das </a:t>
            </a:r>
            <a:r>
              <a:rPr lang="de-DE" sz="2400" b="1" u="sng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Schulreferat der Stadt Braunschweig</a:t>
            </a:r>
            <a:r>
              <a:rPr lang="de-DE" sz="240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unterstützt durch den </a:t>
            </a:r>
            <a:r>
              <a:rPr lang="de-DE" sz="2400" b="1" u="sng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Jugendring </a:t>
            </a:r>
            <a:r>
              <a:rPr lang="de-DE" sz="240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sowie das </a:t>
            </a:r>
            <a:r>
              <a:rPr lang="de-DE" sz="2400" b="1" u="sng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Jugendparlament Braunschweig</a:t>
            </a:r>
            <a:br>
              <a:rPr lang="de-DE" sz="240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endParaRPr lang="de-DE" sz="2400" b="1" dirty="0">
              <a:effectLst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Aufnahme der des Konzepts und der UE in die </a:t>
            </a:r>
            <a:r>
              <a:rPr lang="de-DE" sz="2400" b="1" u="sng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Ausbildung für </a:t>
            </a:r>
            <a:r>
              <a:rPr lang="de-DE" sz="2400" b="1" u="sng" dirty="0" err="1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Referendar:innen</a:t>
            </a:r>
            <a:r>
              <a:rPr lang="de-DE" sz="2400" b="1" u="sng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im Fach Geschichte durch das Studienseminar Braunschweig</a:t>
            </a:r>
            <a:r>
              <a:rPr lang="de-DE" sz="240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br>
              <a:rPr lang="de-DE" sz="24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DE" sz="24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Verantwortlich: Teammitglied Oliver </a:t>
            </a:r>
            <a:r>
              <a:rPr lang="de-DE" sz="2400" b="1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Lempa</a:t>
            </a:r>
            <a:br>
              <a:rPr lang="de-DE" sz="24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endParaRPr lang="de-DE" sz="2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Aufnahme des Konzepts und der UE in die </a:t>
            </a:r>
            <a:r>
              <a:rPr lang="de-DE" sz="2400" b="1" u="sng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Ausbildung für </a:t>
            </a:r>
            <a:r>
              <a:rPr lang="de-DE" sz="2400" b="1" u="sng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Sozialpädagog:innen</a:t>
            </a:r>
            <a:r>
              <a:rPr lang="de-DE" sz="2400" b="1" u="sng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an der Ostfalia Fachhochschule für angewandte Wissenschaften</a:t>
            </a:r>
            <a:r>
              <a:rPr lang="de-DE" sz="24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</a:t>
            </a:r>
            <a:br>
              <a:rPr lang="de-DE" sz="24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DE" sz="24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Verantwortlich:  Dozent Karl-Heinz Gröpler</a:t>
            </a:r>
          </a:p>
          <a:p>
            <a:pPr>
              <a:spcAft>
                <a:spcPts val="600"/>
              </a:spcAft>
            </a:pPr>
            <a:endParaRPr lang="de-DE" sz="2400" b="1" dirty="0">
              <a:effectLst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240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 </a:t>
            </a:r>
            <a:r>
              <a:rPr lang="de-DE" sz="240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Ziel: </a:t>
            </a:r>
            <a:r>
              <a:rPr lang="de-DE" sz="2400" b="1" u="sng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Lizensierung weiterer </a:t>
            </a:r>
            <a:r>
              <a:rPr lang="de-DE" sz="2400" b="1" u="sng" dirty="0" err="1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Multiplikator:innen</a:t>
            </a:r>
            <a:r>
              <a:rPr lang="de-DE" sz="2400" b="1" u="sng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40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zur Durchführung der UE</a:t>
            </a:r>
            <a:b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3099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609FF9A-4FCE-468E-A86A-C9AB525EA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1E12D4-3A88-428D-8E5E-AF1AFD923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 descr="Ein Bild, das Gras, draußen, Pflanze, Ball enthält.">
            <a:extLst>
              <a:ext uri="{FF2B5EF4-FFF2-40B4-BE49-F238E27FC236}">
                <a16:creationId xmlns:a16="http://schemas.microsoft.com/office/drawing/2014/main" id="{DB041942-6CC5-C6D8-0A88-AFC3065B44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62212" y="-489369"/>
            <a:ext cx="12192001" cy="727934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529AD82-B81D-8831-4817-1165AF55C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12" y="-2516177"/>
            <a:ext cx="11396241" cy="37308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 err="1">
                <a:solidFill>
                  <a:srgbClr val="FFFFFF"/>
                </a:solidFill>
                <a:latin typeface="Verdana Pro Semibold" panose="020B0704030504040204" pitchFamily="34" charset="0"/>
              </a:rPr>
              <a:t>Kontakt</a:t>
            </a:r>
            <a:endParaRPr lang="en-US" sz="5200" dirty="0">
              <a:solidFill>
                <a:srgbClr val="FFFFFF"/>
              </a:solidFill>
              <a:latin typeface="Verdana Pro Semibold" panose="020B070403050404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917DCE3-EC35-8220-0C9E-BD7E7FC6C29C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02532" y="4621665"/>
            <a:ext cx="10515600" cy="1384310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1000"/>
              </a:spcBef>
              <a:buNone/>
            </a:pPr>
            <a:r>
              <a:rPr lang="de-DE" sz="86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Ev.-luth. Propstei </a:t>
            </a:r>
            <a:br>
              <a:rPr lang="de-DE" sz="86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</a:br>
            <a:r>
              <a:rPr lang="de-DE" sz="86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Braunschweig</a:t>
            </a:r>
            <a:br>
              <a:rPr lang="de-DE" sz="86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</a:br>
            <a:r>
              <a:rPr lang="de-DE" sz="86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Schützenstraße 23 </a:t>
            </a:r>
            <a:br>
              <a:rPr lang="de-DE" sz="86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</a:br>
            <a:r>
              <a:rPr lang="de-DE" sz="86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38100 Braunschweig</a:t>
            </a:r>
            <a:br>
              <a:rPr lang="de-DE" sz="86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</a:br>
            <a:r>
              <a:rPr lang="de-DE" sz="8600" dirty="0">
                <a:solidFill>
                  <a:srgbClr val="FFFFFF"/>
                </a:solidFill>
                <a:latin typeface="+mn-lt"/>
                <a:ea typeface="+mn-ea"/>
                <a:cs typeface="+mn-cs"/>
                <a:hlinkClick r:id="rId3"/>
              </a:rPr>
              <a:t>braunschweig.pr@lk-bs.de</a:t>
            </a:r>
            <a:br>
              <a:rPr lang="de-DE" sz="86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</a:br>
            <a:r>
              <a:rPr lang="de-DE" sz="8600" dirty="0">
                <a:solidFill>
                  <a:srgbClr val="FFFFFF"/>
                </a:solidFill>
                <a:latin typeface="+mn-lt"/>
                <a:ea typeface="+mn-ea"/>
                <a:cs typeface="+mn-cs"/>
                <a:hlinkClick r:id="rId4"/>
              </a:rPr>
              <a:t>www.vorfahrt-für-vielfalt-bs.de</a:t>
            </a:r>
            <a:endParaRPr lang="de-DE" sz="86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lnSpc>
                <a:spcPct val="120000"/>
              </a:lnSpc>
              <a:spcBef>
                <a:spcPts val="1000"/>
              </a:spcBef>
              <a:buNone/>
            </a:pPr>
            <a:r>
              <a:rPr lang="de-DE" sz="86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Tel.: 05 31 – 21 36 81 01</a:t>
            </a:r>
          </a:p>
          <a:p>
            <a:pPr algn="ctr">
              <a:spcBef>
                <a:spcPts val="1000"/>
              </a:spcBef>
            </a:pPr>
            <a:endParaRPr lang="en-US" sz="24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53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 descr="Ein Bild, das Gras, draußen, Pflanze, Ball enthält.&#10;&#10;Automatisch generierte Beschreibung">
            <a:extLst>
              <a:ext uri="{FF2B5EF4-FFF2-40B4-BE49-F238E27FC236}">
                <a16:creationId xmlns:a16="http://schemas.microsoft.com/office/drawing/2014/main" id="{84AA88AC-3B87-BC91-4EF4-D1391F5876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"/>
          <a:stretch/>
        </p:blipFill>
        <p:spPr>
          <a:xfrm>
            <a:off x="2519309" y="10"/>
            <a:ext cx="9669642" cy="685799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3FEC3C-3925-78F6-DA3B-720B869FB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10" y="267145"/>
            <a:ext cx="4636169" cy="1899912"/>
          </a:xfrm>
        </p:spPr>
        <p:txBody>
          <a:bodyPr>
            <a:noAutofit/>
          </a:bodyPr>
          <a:lstStyle/>
          <a:p>
            <a:r>
              <a:rPr lang="de-DE" sz="4800" dirty="0">
                <a:latin typeface="Verdana Pro Semibold" panose="020B0704030504040204" pitchFamily="34" charset="0"/>
              </a:rPr>
              <a:t>Hintergrund des Projekts </a:t>
            </a:r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FB81CD12-B33F-1F61-A9B0-FF3E53C76D9B}"/>
              </a:ext>
            </a:extLst>
          </p:cNvPr>
          <p:cNvSpPr/>
          <p:nvPr/>
        </p:nvSpPr>
        <p:spPr>
          <a:xfrm>
            <a:off x="436010" y="2346156"/>
            <a:ext cx="1672389" cy="79408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367567F-78A6-3619-F546-9FA23A06D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141" y="2027709"/>
            <a:ext cx="1396067" cy="1430981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Verdana Pro Cond" panose="020B0606030504040204" pitchFamily="34" charset="0"/>
              </a:rPr>
              <a:t>07.10.2023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29E9DF6-8BC0-8765-3312-E94FE8F276D8}"/>
              </a:ext>
            </a:extLst>
          </p:cNvPr>
          <p:cNvSpPr txBox="1"/>
          <p:nvPr/>
        </p:nvSpPr>
        <p:spPr>
          <a:xfrm>
            <a:off x="2161028" y="2512366"/>
            <a:ext cx="3166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Terrorangriff der Hamas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73AB946F-9CD8-AAD6-40C7-D88D4F6B827D}"/>
              </a:ext>
            </a:extLst>
          </p:cNvPr>
          <p:cNvCxnSpPr>
            <a:cxnSpLocks/>
          </p:cNvCxnSpPr>
          <p:nvPr/>
        </p:nvCxnSpPr>
        <p:spPr>
          <a:xfrm>
            <a:off x="436010" y="3621566"/>
            <a:ext cx="1543261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6288DBA4-0A51-16AF-8819-2BA8AD8FEFC9}"/>
              </a:ext>
            </a:extLst>
          </p:cNvPr>
          <p:cNvSpPr txBox="1"/>
          <p:nvPr/>
        </p:nvSpPr>
        <p:spPr>
          <a:xfrm>
            <a:off x="2161028" y="3458305"/>
            <a:ext cx="3872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Auseinandersetzungen auf deutschen Straßen und Schulen </a:t>
            </a:r>
          </a:p>
        </p:txBody>
      </p:sp>
      <p:sp>
        <p:nvSpPr>
          <p:cNvPr id="17" name="Pfeil: nach rechts 16">
            <a:extLst>
              <a:ext uri="{FF2B5EF4-FFF2-40B4-BE49-F238E27FC236}">
                <a16:creationId xmlns:a16="http://schemas.microsoft.com/office/drawing/2014/main" id="{1E29956A-3236-193C-3160-59F25E04616D}"/>
              </a:ext>
            </a:extLst>
          </p:cNvPr>
          <p:cNvSpPr/>
          <p:nvPr/>
        </p:nvSpPr>
        <p:spPr>
          <a:xfrm>
            <a:off x="435112" y="4371002"/>
            <a:ext cx="1610258" cy="774908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  <a:latin typeface="Verdana Pro Cond" panose="020B0606030504040204" pitchFamily="34" charset="0"/>
              </a:rPr>
              <a:t>16.11.2023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1105E9F-3924-DEC0-5649-061ED837D73C}"/>
              </a:ext>
            </a:extLst>
          </p:cNvPr>
          <p:cNvSpPr txBox="1"/>
          <p:nvPr/>
        </p:nvSpPr>
        <p:spPr>
          <a:xfrm>
            <a:off x="2108399" y="4527210"/>
            <a:ext cx="5184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Zeitungsinterview mit der BZ einer interreligiösen Gruppe, über die Bereitschaft, Bildungsmaterial zur Verfügung zu stellen</a:t>
            </a: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9C311E52-A0B6-8C5B-2FF0-D67C694C7980}"/>
              </a:ext>
            </a:extLst>
          </p:cNvPr>
          <p:cNvCxnSpPr>
            <a:cxnSpLocks/>
          </p:cNvCxnSpPr>
          <p:nvPr/>
        </p:nvCxnSpPr>
        <p:spPr>
          <a:xfrm>
            <a:off x="435112" y="6033150"/>
            <a:ext cx="1544159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DE0F56BB-7A1A-81AE-2F26-5A144BC1CE92}"/>
              </a:ext>
            </a:extLst>
          </p:cNvPr>
          <p:cNvSpPr txBox="1"/>
          <p:nvPr/>
        </p:nvSpPr>
        <p:spPr>
          <a:xfrm>
            <a:off x="2161028" y="5731902"/>
            <a:ext cx="4431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Gründung des Projekts „Vorfahrt für Vielfalt – Israel und Palästina, mit 12 interessierten Schulen.</a:t>
            </a:r>
          </a:p>
        </p:txBody>
      </p:sp>
    </p:spTree>
    <p:extLst>
      <p:ext uri="{BB962C8B-B14F-4D97-AF65-F5344CB8AC3E}">
        <p14:creationId xmlns:p14="http://schemas.microsoft.com/office/powerpoint/2010/main" val="428334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 descr="Ein Bild, das Gras, draußen, Pflanze, Ball enthält.&#10;&#10;Automatisch generierte Beschreibung">
            <a:extLst>
              <a:ext uri="{FF2B5EF4-FFF2-40B4-BE49-F238E27FC236}">
                <a16:creationId xmlns:a16="http://schemas.microsoft.com/office/drawing/2014/main" id="{84AA88AC-3B87-BC91-4EF4-D1391F5876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"/>
          <a:stretch/>
        </p:blipFill>
        <p:spPr>
          <a:xfrm>
            <a:off x="2519309" y="10"/>
            <a:ext cx="9669642" cy="685799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3FEC3C-3925-78F6-DA3B-720B869FB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10" y="267145"/>
            <a:ext cx="4636169" cy="1899912"/>
          </a:xfrm>
        </p:spPr>
        <p:txBody>
          <a:bodyPr>
            <a:noAutofit/>
          </a:bodyPr>
          <a:lstStyle/>
          <a:p>
            <a:r>
              <a:rPr lang="de-DE" sz="4800" dirty="0">
                <a:latin typeface="Verdana Pro Semibold" panose="020B0704030504040204" pitchFamily="34" charset="0"/>
              </a:rPr>
              <a:t>Hintergrund des Projekts </a:t>
            </a:r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FB81CD12-B33F-1F61-A9B0-FF3E53C76D9B}"/>
              </a:ext>
            </a:extLst>
          </p:cNvPr>
          <p:cNvSpPr/>
          <p:nvPr/>
        </p:nvSpPr>
        <p:spPr>
          <a:xfrm>
            <a:off x="436010" y="2346156"/>
            <a:ext cx="1672389" cy="79408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29E9DF6-8BC0-8765-3312-E94FE8F276D8}"/>
              </a:ext>
            </a:extLst>
          </p:cNvPr>
          <p:cNvSpPr txBox="1"/>
          <p:nvPr/>
        </p:nvSpPr>
        <p:spPr>
          <a:xfrm>
            <a:off x="2224212" y="2330790"/>
            <a:ext cx="3934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Erarbeitung von Unterrichtsentwürfen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73AB946F-9CD8-AAD6-40C7-D88D4F6B827D}"/>
              </a:ext>
            </a:extLst>
          </p:cNvPr>
          <p:cNvCxnSpPr>
            <a:cxnSpLocks/>
          </p:cNvCxnSpPr>
          <p:nvPr/>
        </p:nvCxnSpPr>
        <p:spPr>
          <a:xfrm>
            <a:off x="436010" y="3621566"/>
            <a:ext cx="1543261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6288DBA4-0A51-16AF-8819-2BA8AD8FEFC9}"/>
              </a:ext>
            </a:extLst>
          </p:cNvPr>
          <p:cNvSpPr txBox="1"/>
          <p:nvPr/>
        </p:nvSpPr>
        <p:spPr>
          <a:xfrm>
            <a:off x="2223111" y="3206067"/>
            <a:ext cx="4317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Materialien aus verschiedenen Kultusministerien; unter anderem Niedersachsen, NRW, Berlin-Brandenburg</a:t>
            </a:r>
          </a:p>
        </p:txBody>
      </p:sp>
      <p:sp>
        <p:nvSpPr>
          <p:cNvPr id="17" name="Pfeil: nach rechts 16">
            <a:extLst>
              <a:ext uri="{FF2B5EF4-FFF2-40B4-BE49-F238E27FC236}">
                <a16:creationId xmlns:a16="http://schemas.microsoft.com/office/drawing/2014/main" id="{1E29956A-3236-193C-3160-59F25E04616D}"/>
              </a:ext>
            </a:extLst>
          </p:cNvPr>
          <p:cNvSpPr/>
          <p:nvPr/>
        </p:nvSpPr>
        <p:spPr>
          <a:xfrm>
            <a:off x="435112" y="4371002"/>
            <a:ext cx="1610258" cy="774908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tx1"/>
              </a:solidFill>
              <a:latin typeface="Verdana Pro Cond" panose="020B060603050404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1105E9F-3924-DEC0-5649-061ED837D73C}"/>
              </a:ext>
            </a:extLst>
          </p:cNvPr>
          <p:cNvSpPr txBox="1"/>
          <p:nvPr/>
        </p:nvSpPr>
        <p:spPr>
          <a:xfrm>
            <a:off x="2108399" y="4527210"/>
            <a:ext cx="5184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Inspiration durch die Berliner Initiative von Shai Hoffmann und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Jouanna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Hassoun</a:t>
            </a: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9C311E52-A0B6-8C5B-2FF0-D67C694C7980}"/>
              </a:ext>
            </a:extLst>
          </p:cNvPr>
          <p:cNvCxnSpPr>
            <a:cxnSpLocks/>
          </p:cNvCxnSpPr>
          <p:nvPr/>
        </p:nvCxnSpPr>
        <p:spPr>
          <a:xfrm>
            <a:off x="435112" y="5895127"/>
            <a:ext cx="1544159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DE0F56BB-7A1A-81AE-2F26-5A144BC1CE92}"/>
              </a:ext>
            </a:extLst>
          </p:cNvPr>
          <p:cNvSpPr txBox="1"/>
          <p:nvPr/>
        </p:nvSpPr>
        <p:spPr>
          <a:xfrm>
            <a:off x="2108399" y="5710461"/>
            <a:ext cx="4431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Bildungsvideos zu Israel und Palästina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B9B9A59-2C4E-3417-3502-51CFDEB43115}"/>
              </a:ext>
            </a:extLst>
          </p:cNvPr>
          <p:cNvSpPr txBox="1"/>
          <p:nvPr/>
        </p:nvSpPr>
        <p:spPr>
          <a:xfrm>
            <a:off x="305903" y="6265111"/>
            <a:ext cx="534402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de-DE" sz="2600" b="0" i="0" u="sng" strike="noStrike" kern="1200" cap="none" spc="-1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/>
                <a:ea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https://www.israelpalästinavideos.org</a:t>
            </a:r>
            <a:endParaRPr lang="de-DE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09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8FC"/>
            </a:gs>
            <a:gs pos="100000">
              <a:srgbClr val="ABC0E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de-DE" sz="4400" b="0" strike="noStrike" spc="-1">
                <a:solidFill>
                  <a:srgbClr val="000000"/>
                </a:solidFill>
                <a:latin typeface="Calibri Light"/>
              </a:rPr>
              <a:t>Hintergrund - Exkurs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838080" y="1690560"/>
            <a:ext cx="10739880" cy="5033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Projekt ist aus der Initiative von </a:t>
            </a:r>
            <a:r>
              <a:rPr lang="de-DE" sz="20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Mitarbeiter:innen</a:t>
            </a:r>
            <a:r>
              <a:rPr lang="de-DE" sz="20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entstanden, die das seit vielen Jahren bestehende </a:t>
            </a:r>
            <a:r>
              <a:rPr lang="de-DE" sz="20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ganztägige Projekt „VORFAHRT FÜR VIELFALT“ </a:t>
            </a:r>
            <a:r>
              <a:rPr lang="de-DE" sz="20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Niedersachsen entwickelt haben.  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Bei der Arbeit im Projekt VORFAHRT für VIELFALT werden im Klima</a:t>
            </a:r>
            <a:br>
              <a:rPr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einer fehlerfreundlichen Kommunikation Formen von Diskriminierung</a:t>
            </a:r>
            <a:br>
              <a:rPr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aufgespürt. Die Teilnehmenden sollen über verschiedenste Übungen </a:t>
            </a:r>
            <a:br>
              <a:rPr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Sensibilität gegenüber einer gesellschaftlichen Diversität erlangen, </a:t>
            </a:r>
            <a:br>
              <a:rPr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 Vorurteile abzubauen</a:t>
            </a:r>
            <a:r>
              <a:rPr lang="de-DE" sz="20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In einem weiteren Schritt wird erarbeitet,</a:t>
            </a:r>
            <a:br>
              <a:rPr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 dies im Alltag umzusetzen ist.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Ablauf des Projekts nutzt </a:t>
            </a:r>
            <a:r>
              <a:rPr lang="de-DE" sz="20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altersspezifische Zugänge </a:t>
            </a:r>
            <a:r>
              <a:rPr lang="de-DE" sz="20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 versucht </a:t>
            </a:r>
            <a:br>
              <a:rPr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medienpädagogisch attraktiv, spannend und </a:t>
            </a:r>
            <a:r>
              <a:rPr lang="de-DE" sz="20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mit vielen interaktiven</a:t>
            </a:r>
            <a:br>
              <a:rPr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Elementen</a:t>
            </a:r>
            <a:r>
              <a:rPr lang="de-DE" sz="20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ein Bewusstsein für Vielfalt als Normalität im Miteinander</a:t>
            </a:r>
            <a:br>
              <a:rPr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zu schaffen.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Kontakt: </a:t>
            </a:r>
            <a:r>
              <a:rPr lang="de-DE" sz="20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Antikriegshaus Sievershausen</a:t>
            </a:r>
            <a:br>
              <a:rPr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Tel. </a:t>
            </a:r>
            <a:r>
              <a:rPr lang="de-DE" sz="20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05175/5738</a:t>
            </a:r>
            <a:br>
              <a:rPr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Mail info@antikriegshaus.de</a:t>
            </a:r>
            <a:br>
              <a:rPr sz="2400" dirty="0"/>
            </a:br>
            <a:r>
              <a:rPr lang="de-DE" sz="24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 </a:t>
            </a:r>
            <a:endParaRPr lang="de-DE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3" name="Grafik 3"/>
          <p:cNvPicPr/>
          <p:nvPr/>
        </p:nvPicPr>
        <p:blipFill>
          <a:blip r:embed="rId2"/>
          <a:stretch/>
        </p:blipFill>
        <p:spPr>
          <a:xfrm>
            <a:off x="8484120" y="2331360"/>
            <a:ext cx="2622600" cy="4037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de-DE" sz="4400" b="0" strike="noStrike" spc="-1" dirty="0">
                <a:solidFill>
                  <a:srgbClr val="000000"/>
                </a:solidFill>
                <a:latin typeface="Calibri Light"/>
              </a:rPr>
              <a:t>Ziele des aktuellen Projekts</a:t>
            </a:r>
            <a:endParaRPr lang="de-DE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725760" y="1690560"/>
            <a:ext cx="10739880" cy="5302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32500" lnSpcReduction="20000"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80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Das Projekt beschäftigt sich mit der </a:t>
            </a:r>
            <a:r>
              <a:rPr lang="de-DE" sz="80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Ermöglichung eines „braver </a:t>
            </a:r>
            <a:r>
              <a:rPr lang="de-DE" sz="8000" b="1" strike="noStrike" spc="-1" dirty="0" err="1">
                <a:solidFill>
                  <a:srgbClr val="000000"/>
                </a:solidFill>
                <a:latin typeface="Calibri"/>
                <a:ea typeface="Times New Roman"/>
              </a:rPr>
              <a:t>space</a:t>
            </a:r>
            <a:r>
              <a:rPr lang="de-DE" sz="80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“* </a:t>
            </a:r>
            <a:r>
              <a:rPr lang="de-DE" sz="80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für Schüler:innen/Studierenden, </a:t>
            </a:r>
            <a:r>
              <a:rPr lang="de-DE" sz="80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sich mit den Auswirkungen des Konflikts Israel - Palästina in ihrem (</a:t>
            </a:r>
            <a:r>
              <a:rPr lang="de-DE" sz="8000" b="1" strike="noStrike" spc="-1" dirty="0" err="1">
                <a:solidFill>
                  <a:srgbClr val="000000"/>
                </a:solidFill>
                <a:latin typeface="Calibri"/>
                <a:ea typeface="Times New Roman"/>
              </a:rPr>
              <a:t>Schul</a:t>
            </a:r>
            <a:r>
              <a:rPr lang="de-DE" sz="80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)-Alltag in Deutschland auseinanderzusetzen</a:t>
            </a:r>
            <a:r>
              <a:rPr lang="de-DE" sz="80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.</a:t>
            </a:r>
            <a:endParaRPr lang="de-DE" sz="80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80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Es geht dabei </a:t>
            </a:r>
            <a:r>
              <a:rPr lang="de-DE" sz="80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NICHT</a:t>
            </a:r>
            <a:r>
              <a:rPr lang="de-DE" sz="80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 um eine </a:t>
            </a:r>
            <a:r>
              <a:rPr lang="de-DE" sz="80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politische</a:t>
            </a:r>
            <a:br>
              <a:rPr lang="de-DE" sz="8000" dirty="0"/>
            </a:br>
            <a:r>
              <a:rPr lang="de-DE" sz="80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Positionierung oder einseitige Partei-</a:t>
            </a:r>
            <a:br>
              <a:rPr lang="de-DE" sz="8000" dirty="0"/>
            </a:br>
            <a:r>
              <a:rPr lang="de-DE" sz="8000" b="1" strike="noStrike" spc="-1" dirty="0" err="1">
                <a:solidFill>
                  <a:srgbClr val="000000"/>
                </a:solidFill>
                <a:latin typeface="Calibri"/>
                <a:ea typeface="Times New Roman"/>
              </a:rPr>
              <a:t>nahme</a:t>
            </a:r>
            <a:r>
              <a:rPr lang="de-DE" sz="80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 zum Konflikt</a:t>
            </a:r>
            <a:r>
              <a:rPr lang="de-DE" sz="80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, sondern</a:t>
            </a:r>
            <a:endParaRPr lang="de-DE" sz="80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80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um </a:t>
            </a:r>
            <a:r>
              <a:rPr lang="de-DE" sz="80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die exemplarische Behandlung </a:t>
            </a:r>
            <a:br>
              <a:rPr lang="de-DE" sz="8000" dirty="0"/>
            </a:br>
            <a:r>
              <a:rPr lang="de-DE" sz="80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zentraler Themen wie </a:t>
            </a:r>
            <a:r>
              <a:rPr lang="de-DE" sz="80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Identität und </a:t>
            </a:r>
            <a:br>
              <a:rPr lang="de-DE" sz="8000" dirty="0"/>
            </a:br>
            <a:r>
              <a:rPr lang="de-DE" sz="80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Zugehörigkeit, Recht und Gerechtigkeit, </a:t>
            </a:r>
            <a:br>
              <a:rPr lang="de-DE" sz="8000" dirty="0"/>
            </a:br>
            <a:r>
              <a:rPr lang="de-DE" sz="80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Teilhabe und Repräsentation </a:t>
            </a:r>
            <a:r>
              <a:rPr lang="de-DE" sz="80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und</a:t>
            </a:r>
            <a:br>
              <a:rPr lang="de-DE" sz="8000" dirty="0"/>
            </a:br>
            <a:r>
              <a:rPr lang="de-DE" sz="80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gesellschaftliche sowie religiöse Vielfalt</a:t>
            </a:r>
            <a:br>
              <a:rPr lang="de-DE" sz="8000" dirty="0"/>
            </a:br>
            <a:r>
              <a:rPr lang="de-DE" sz="80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in deutschen Schulen.</a:t>
            </a:r>
            <a:br>
              <a:rPr sz="9800" dirty="0"/>
            </a:br>
            <a:br>
              <a:rPr sz="3700" dirty="0"/>
            </a:br>
            <a:br>
              <a:rPr lang="de-DE" sz="7400" dirty="0"/>
            </a:br>
            <a:r>
              <a:rPr lang="de-DE" sz="74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 *“Braver Spaces sind [...] Räume, die die </a:t>
            </a:r>
            <a:br>
              <a:rPr lang="de-DE" sz="74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</a:br>
            <a:r>
              <a:rPr lang="de-DE" sz="7400" b="0" strike="noStrike" spc="-1" dirty="0" err="1">
                <a:solidFill>
                  <a:srgbClr val="000000"/>
                </a:solidFill>
                <a:latin typeface="Calibri"/>
                <a:ea typeface="Times New Roman"/>
              </a:rPr>
              <a:t>Nutzer:innen</a:t>
            </a:r>
            <a:r>
              <a:rPr lang="de-DE" sz="74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 dazu ermutigen wollen, sich </a:t>
            </a:r>
            <a:br>
              <a:rPr lang="de-DE" sz="74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</a:br>
            <a:r>
              <a:rPr lang="de-DE" sz="74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bewusst aus der Komfortzone herauszubewegen und Risiken einzugehen” (Debus/Saadi 2023)</a:t>
            </a:r>
            <a:endParaRPr lang="de-DE" sz="74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9" name="Grafik 4"/>
          <p:cNvPicPr/>
          <p:nvPr/>
        </p:nvPicPr>
        <p:blipFill>
          <a:blip r:embed="rId2"/>
          <a:stretch/>
        </p:blipFill>
        <p:spPr>
          <a:xfrm>
            <a:off x="6833160" y="3102840"/>
            <a:ext cx="4410720" cy="2938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de-DE" sz="4400" b="0" strike="noStrike" spc="-1" dirty="0">
                <a:solidFill>
                  <a:srgbClr val="000000"/>
                </a:solidFill>
                <a:latin typeface="Calibri Light"/>
              </a:rPr>
              <a:t>Ziele des aktuellen Projekts</a:t>
            </a:r>
            <a:endParaRPr lang="de-DE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725760" y="1690560"/>
            <a:ext cx="10739880" cy="5302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25000" lnSpcReduction="20000"/>
          </a:bodyPr>
          <a:lstStyle/>
          <a:p>
            <a:pPr marL="200520" indent="-200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23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Die </a:t>
            </a:r>
            <a:r>
              <a:rPr lang="de-DE" sz="123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Verbindung von Emotionen mit Reflexionen </a:t>
            </a:r>
            <a:r>
              <a:rPr lang="de-DE" sz="123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in einem „braver </a:t>
            </a:r>
            <a:r>
              <a:rPr lang="de-DE" sz="12300" b="0" strike="noStrike" spc="-1" dirty="0" err="1">
                <a:solidFill>
                  <a:srgbClr val="000000"/>
                </a:solidFill>
                <a:latin typeface="Calibri"/>
                <a:ea typeface="Times New Roman"/>
              </a:rPr>
              <a:t>space</a:t>
            </a:r>
            <a:r>
              <a:rPr lang="de-DE" sz="123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“ ermöglicht den Schüler:innen, ihre Gefühle, Sorgen, Ängste und Wünsche im Blick auf den Konflikt mithilfe von externen </a:t>
            </a:r>
            <a:r>
              <a:rPr lang="de-DE" sz="12300" b="0" strike="noStrike" spc="-1" dirty="0" err="1">
                <a:solidFill>
                  <a:srgbClr val="000000"/>
                </a:solidFill>
                <a:latin typeface="Calibri"/>
                <a:ea typeface="Times New Roman"/>
              </a:rPr>
              <a:t>Ansprechpartner:innen</a:t>
            </a:r>
            <a:r>
              <a:rPr lang="de-DE" sz="123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 multiperspektivisch </a:t>
            </a:r>
            <a:br>
              <a:rPr sz="12300" dirty="0"/>
            </a:br>
            <a:r>
              <a:rPr lang="de-DE" sz="123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anzusprechen und zu reflektieren.</a:t>
            </a:r>
            <a:endParaRPr lang="de-DE" sz="12300" b="0" strike="noStrike" spc="-1" dirty="0">
              <a:solidFill>
                <a:srgbClr val="000000"/>
              </a:solidFill>
              <a:latin typeface="Arial"/>
            </a:endParaRPr>
          </a:p>
          <a:p>
            <a:pPr marL="200520" indent="-200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23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Die Arbeit an den </a:t>
            </a:r>
            <a:r>
              <a:rPr lang="de-DE" sz="123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unterschied-</a:t>
            </a:r>
            <a:br>
              <a:rPr sz="12300" dirty="0"/>
            </a:br>
            <a:r>
              <a:rPr lang="de-DE" sz="12300" b="1" strike="noStrike" spc="-1" dirty="0" err="1">
                <a:solidFill>
                  <a:srgbClr val="000000"/>
                </a:solidFill>
                <a:latin typeface="Calibri"/>
                <a:ea typeface="Times New Roman"/>
              </a:rPr>
              <a:t>lichen</a:t>
            </a:r>
            <a:r>
              <a:rPr lang="de-DE" sz="123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 Narrativen </a:t>
            </a:r>
            <a:r>
              <a:rPr lang="de-DE" sz="123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des Konflikts </a:t>
            </a:r>
            <a:br>
              <a:rPr sz="12300" dirty="0"/>
            </a:br>
            <a:r>
              <a:rPr lang="de-DE" sz="123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fördert die </a:t>
            </a:r>
            <a:r>
              <a:rPr lang="de-DE" sz="123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Ambiguitätstoleranz.</a:t>
            </a:r>
            <a:endParaRPr lang="de-DE" sz="12300" b="0" strike="noStrike" spc="-1" dirty="0">
              <a:solidFill>
                <a:srgbClr val="000000"/>
              </a:solidFill>
              <a:latin typeface="Arial"/>
            </a:endParaRPr>
          </a:p>
          <a:p>
            <a:pPr marL="200520" indent="-200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23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und stärkt die Schüler:innen </a:t>
            </a:r>
            <a:br>
              <a:rPr sz="12300" dirty="0"/>
            </a:br>
            <a:r>
              <a:rPr lang="de-DE" sz="123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gegen einseitige Narrative, </a:t>
            </a:r>
            <a:br>
              <a:rPr sz="12300" dirty="0"/>
            </a:br>
            <a:r>
              <a:rPr lang="de-DE" sz="123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Fake News und Hassrede</a:t>
            </a:r>
            <a:r>
              <a:rPr lang="de-DE" sz="123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.</a:t>
            </a:r>
            <a:br>
              <a:rPr sz="9800" dirty="0"/>
            </a:br>
            <a:br>
              <a:rPr sz="7400" dirty="0"/>
            </a:br>
            <a:r>
              <a:rPr lang="de-DE" sz="74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 </a:t>
            </a:r>
            <a:endParaRPr lang="de-DE" sz="74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9" name="Grafik 4"/>
          <p:cNvPicPr/>
          <p:nvPr/>
        </p:nvPicPr>
        <p:blipFill>
          <a:blip r:embed="rId2"/>
          <a:stretch/>
        </p:blipFill>
        <p:spPr>
          <a:xfrm>
            <a:off x="6833160" y="3102840"/>
            <a:ext cx="4410720" cy="29386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4960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de-DE" sz="4400" b="0" strike="noStrike" spc="-1" dirty="0">
                <a:solidFill>
                  <a:srgbClr val="000000"/>
                </a:solidFill>
                <a:latin typeface="Calibri Light"/>
              </a:rPr>
              <a:t>Die Unterrichtseinheiten (UE) im Einzelnen</a:t>
            </a:r>
            <a:endParaRPr lang="de-DE" sz="4400" b="0" strike="noStrike" spc="-1" dirty="0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838080" y="1511265"/>
            <a:ext cx="10739880" cy="5706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91000" lnSpcReduction="20000"/>
          </a:bodyPr>
          <a:lstStyle/>
          <a:p>
            <a:pPr marL="195840" indent="-1958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1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UI I: </a:t>
            </a:r>
            <a:r>
              <a:rPr lang="de-DE" sz="28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Eröffnung persönlicher emotionaler und reflexiver Zugänge zum Israel-Palästina Konflikt.</a:t>
            </a:r>
          </a:p>
          <a:p>
            <a:pPr marL="195840" indent="-1958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1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UE II: </a:t>
            </a:r>
            <a:r>
              <a:rPr lang="de-DE" sz="28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Einführung in die Geschichte des Konflikts und Kontextualisierung der aktuellen Ereignisse unter Berücksichtigung multiperspektivischer Narrative.</a:t>
            </a:r>
          </a:p>
          <a:p>
            <a:pPr marL="195840" indent="-19584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1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UE III</a:t>
            </a:r>
            <a:r>
              <a:rPr lang="de-DE" sz="28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Sensibilisierung zur medialen 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Berichterstattung  (Schwerpunkt 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Desinformation/</a:t>
            </a:r>
            <a:r>
              <a:rPr lang="de-DE" sz="28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Fake News</a:t>
            </a:r>
            <a:r>
              <a:rPr lang="de-D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de-DE" sz="2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95840" indent="-1958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1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UE IV: </a:t>
            </a:r>
            <a:r>
              <a:rPr lang="de-DE" sz="28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Gespräch mit Ansprechpersonen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aus interreligiöser Perspektive 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(Schulbesuch in Einzelklassen oder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Podiumsveranstaltung).</a:t>
            </a:r>
          </a:p>
          <a:p>
            <a:pPr marL="195840" indent="-1958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1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UE V: </a:t>
            </a:r>
            <a:r>
              <a:rPr lang="de-DE" sz="28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Kennenlernen von Friedensprojekten</a:t>
            </a:r>
            <a:br>
              <a:rPr lang="de-DE" sz="28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Israel-Palästina.</a:t>
            </a:r>
          </a:p>
          <a:p>
            <a:pPr marL="195840" indent="-1958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besteht die Möglichkeit weitere UE </a:t>
            </a:r>
            <a:br>
              <a:rPr lang="de-DE" sz="28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zur Vertiefung durchzuführen.</a:t>
            </a:r>
          </a:p>
          <a:p>
            <a:pPr marL="0" indent="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None/>
            </a:pPr>
            <a:br>
              <a:rPr sz="3100" dirty="0"/>
            </a:br>
            <a:br>
              <a:rPr sz="2800" dirty="0"/>
            </a:br>
            <a:r>
              <a:rPr lang="de-DE" sz="2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 </a:t>
            </a:r>
            <a:endParaRPr lang="de-DE" sz="28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8" name="Grafik 4"/>
          <p:cNvPicPr/>
          <p:nvPr/>
        </p:nvPicPr>
        <p:blipFill>
          <a:blip r:embed="rId2"/>
          <a:stretch/>
        </p:blipFill>
        <p:spPr>
          <a:xfrm>
            <a:off x="6833160" y="3102840"/>
            <a:ext cx="4410720" cy="29386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76118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de-DE" sz="4400" b="0" strike="noStrike" spc="-1" dirty="0">
                <a:solidFill>
                  <a:srgbClr val="000000"/>
                </a:solidFill>
                <a:latin typeface="Calibri Light"/>
              </a:rPr>
              <a:t>Materialien, Durchführung und Auswertung</a:t>
            </a:r>
            <a:endParaRPr lang="de-DE" sz="4400" b="0" strike="noStrike" spc="-1" dirty="0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838080" y="1609876"/>
            <a:ext cx="10739880" cy="590254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91000" lnSpcReduction="20000"/>
          </a:bodyPr>
          <a:lstStyle/>
          <a:p>
            <a:pPr marL="224280" indent="-224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UE I – III werden von </a:t>
            </a:r>
            <a:r>
              <a:rPr lang="de-DE" sz="26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Referent:innen</a:t>
            </a:r>
            <a:r>
              <a:rPr lang="de-DE" sz="2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aus dem Projektteam durchgeführt und finden an einem Schultag statt. Sie können auch von den Lehrkräften der am Projekt teilnehmenden Schulen eigenständig durchgeführt werden</a:t>
            </a:r>
            <a:r>
              <a:rPr lang="de-DE" sz="26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(siehe Download auf Homepage </a:t>
            </a:r>
            <a:r>
              <a:rPr lang="de-DE" sz="26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www.vorfahrt-für-vielfalt-bs.de</a:t>
            </a:r>
            <a:r>
              <a:rPr lang="de-DE" sz="26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</a:t>
            </a:r>
            <a:endParaRPr lang="de-DE" sz="26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4280" indent="-224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UE IV (Gespräch) kann im Anschluss als </a:t>
            </a:r>
            <a:br>
              <a:rPr lang="de-DE" sz="2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Nachmittagsangebot oder am darauf</a:t>
            </a:r>
            <a:br>
              <a:rPr lang="de-DE" sz="2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folgenden Schultag stattfinden.</a:t>
            </a:r>
          </a:p>
          <a:p>
            <a:pPr marL="224280" indent="-224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6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UE IV wird durch die Arbeit am Zeitungs-</a:t>
            </a:r>
            <a:br>
              <a:rPr lang="de-DE" sz="26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6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interview „Atakan &amp; Dimitri“ und die </a:t>
            </a:r>
            <a:br>
              <a:rPr lang="de-DE" sz="26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6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Formulierung von Fragen der </a:t>
            </a:r>
            <a:br>
              <a:rPr lang="de-DE" sz="26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6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Schüler:innen vorbereitet. </a:t>
            </a:r>
          </a:p>
          <a:p>
            <a:pPr marL="224280" indent="-224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Fragen der Schüler:innen werden </a:t>
            </a:r>
            <a:br>
              <a:rPr lang="de-DE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 das Team geschickt und dort in</a:t>
            </a:r>
            <a:br>
              <a:rPr lang="de-DE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Clustern geordnet.</a:t>
            </a:r>
          </a:p>
          <a:p>
            <a:pPr marL="224280" indent="-224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Nach Abschluss des Projekts erfolgt eine </a:t>
            </a:r>
            <a:br>
              <a:rPr lang="de-DE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Auswertung durch die Schüler:innen.</a:t>
            </a:r>
          </a:p>
          <a:p>
            <a:pPr marL="0" indent="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None/>
            </a:pPr>
            <a:br>
              <a:rPr sz="3100" dirty="0"/>
            </a:br>
            <a:br>
              <a:rPr sz="2800" dirty="0"/>
            </a:br>
            <a:r>
              <a:rPr lang="de-DE" sz="2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 </a:t>
            </a:r>
            <a:endParaRPr lang="de-DE" sz="28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8" name="Grafik 4"/>
          <p:cNvPicPr/>
          <p:nvPr/>
        </p:nvPicPr>
        <p:blipFill>
          <a:blip r:embed="rId3"/>
          <a:stretch/>
        </p:blipFill>
        <p:spPr>
          <a:xfrm>
            <a:off x="6833160" y="3102840"/>
            <a:ext cx="4410720" cy="2938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de-DE" spc="-1">
                <a:latin typeface="Calibri Light"/>
              </a:rPr>
              <a:t>I</a:t>
            </a:r>
            <a:r>
              <a:rPr lang="de-DE" sz="4400" b="0" strike="noStrike" spc="-1">
                <a:latin typeface="Calibri Light"/>
              </a:rPr>
              <a:t>nterreligiös </a:t>
            </a:r>
            <a:r>
              <a:rPr lang="de-DE" sz="4400" b="0" strike="noStrike" spc="-1" dirty="0">
                <a:latin typeface="Calibri Light"/>
              </a:rPr>
              <a:t>und humanistisch</a:t>
            </a:r>
            <a:r>
              <a:rPr lang="de-DE" spc="-1" dirty="0">
                <a:latin typeface="Calibri Light"/>
              </a:rPr>
              <a:t>!</a:t>
            </a:r>
            <a:endParaRPr lang="de-DE" sz="4400" b="0" strike="noStrike" spc="-1" dirty="0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838080" y="1609877"/>
            <a:ext cx="10739880" cy="5706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91000" lnSpcReduction="10000"/>
          </a:bodyPr>
          <a:lstStyle/>
          <a:p>
            <a:pPr marL="224280" indent="-224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Team versteht den Israel-Palästina Konflikt als einen </a:t>
            </a:r>
            <a:r>
              <a:rPr lang="de-DE" sz="26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politischen Konflikt, </a:t>
            </a:r>
            <a:r>
              <a:rPr lang="de-DE" sz="2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allerdings seit langer Zeit </a:t>
            </a:r>
            <a:r>
              <a:rPr lang="de-DE" sz="26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religiös aufgeladen ist</a:t>
            </a:r>
            <a:r>
              <a:rPr lang="de-DE" sz="2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und auch heute von religiösen </a:t>
            </a:r>
            <a:r>
              <a:rPr lang="de-DE" sz="26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Fundamentalist:innen</a:t>
            </a:r>
            <a:r>
              <a:rPr lang="de-DE" sz="2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auf beiden Seiten </a:t>
            </a:r>
            <a:r>
              <a:rPr lang="de-DE" sz="26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missbraucht</a:t>
            </a:r>
            <a:r>
              <a:rPr lang="de-DE" sz="2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wird.</a:t>
            </a:r>
          </a:p>
          <a:p>
            <a:pPr marL="224280" indent="-224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Daher wird in der konkreten Arbeit in der Schule </a:t>
            </a:r>
            <a:r>
              <a:rPr lang="de-DE" sz="26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zwischen historischer Analyse</a:t>
            </a:r>
            <a:br>
              <a:rPr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</a:t>
            </a:r>
            <a:r>
              <a:rPr lang="de-DE" sz="26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unterschiedlichen Narrative </a:t>
            </a:r>
            <a:r>
              <a:rPr lang="de-DE" sz="2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 der</a:t>
            </a:r>
            <a:br>
              <a:rPr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6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Aufladung durch religiöse Faktoren</a:t>
            </a:r>
            <a:br>
              <a:rPr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600" b="1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unterschieden.</a:t>
            </a:r>
            <a:endParaRPr lang="de-DE" sz="26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4280" indent="-224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6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 interreligiösen und humanistischen</a:t>
            </a:r>
            <a:br>
              <a:rPr lang="de-DE" sz="26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6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Team ist es wichtig, in der gemeinsamen </a:t>
            </a:r>
            <a:br>
              <a:rPr lang="de-DE" sz="26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6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Arbeit mit den Schüler:innen gegen jede </a:t>
            </a:r>
            <a:br>
              <a:rPr lang="de-DE" sz="26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6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 der Hassrede vorzugehen und für die </a:t>
            </a:r>
            <a:br>
              <a:rPr lang="de-DE" sz="26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600" b="1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Betonung der friedensfördernden Elemente </a:t>
            </a:r>
            <a:br>
              <a:rPr lang="de-DE" sz="2600" b="1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600" b="1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abrahamitischen Religionen und des </a:t>
            </a:r>
            <a:br>
              <a:rPr lang="de-DE" sz="2600" b="1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600" b="1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säkularen Humanismus </a:t>
            </a:r>
            <a:r>
              <a:rPr lang="de-DE" sz="26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 Sinne der </a:t>
            </a:r>
            <a:br>
              <a:rPr lang="de-DE" sz="26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6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„Goldenen Regel“ (H. Küngs „Weltethos“) </a:t>
            </a:r>
            <a:br>
              <a:rPr lang="de-DE" sz="26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6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einzutreten. </a:t>
            </a:r>
            <a:br>
              <a:rPr sz="3100" dirty="0"/>
            </a:br>
            <a:br>
              <a:rPr sz="2800" dirty="0"/>
            </a:br>
            <a:r>
              <a:rPr lang="de-DE" sz="2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 </a:t>
            </a:r>
            <a:endParaRPr lang="de-DE" sz="28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8" name="Grafik 4"/>
          <p:cNvPicPr/>
          <p:nvPr/>
        </p:nvPicPr>
        <p:blipFill>
          <a:blip r:embed="rId2"/>
          <a:stretch/>
        </p:blipFill>
        <p:spPr>
          <a:xfrm>
            <a:off x="6833160" y="3102840"/>
            <a:ext cx="4410720" cy="29386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68502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1436</Words>
  <Application>Microsoft Office PowerPoint</Application>
  <PresentationFormat>Breitbild</PresentationFormat>
  <Paragraphs>87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Symbol</vt:lpstr>
      <vt:lpstr>Times New Roman</vt:lpstr>
      <vt:lpstr>Verdana Pro Cond</vt:lpstr>
      <vt:lpstr>Verdana Pro Semibold</vt:lpstr>
      <vt:lpstr>Wingdings</vt:lpstr>
      <vt:lpstr>Office</vt:lpstr>
      <vt:lpstr>Office</vt:lpstr>
      <vt:lpstr>PowerPoint-Präsentation</vt:lpstr>
      <vt:lpstr>Hintergrund des Projekts </vt:lpstr>
      <vt:lpstr>Hintergrund des Projekts </vt:lpstr>
      <vt:lpstr>Hintergrund - Exkurs</vt:lpstr>
      <vt:lpstr>Ziele des aktuellen Projekts</vt:lpstr>
      <vt:lpstr>Ziele des aktuellen Projekts</vt:lpstr>
      <vt:lpstr>Die Unterrichtseinheiten (UE) im Einzelnen</vt:lpstr>
      <vt:lpstr>Materialien, Durchführung und Auswertung</vt:lpstr>
      <vt:lpstr>Interreligiös und humanistisch!</vt:lpstr>
      <vt:lpstr>Förderung und Kosten</vt:lpstr>
      <vt:lpstr>Auszeichnung</vt:lpstr>
      <vt:lpstr>Auszeichnung</vt:lpstr>
      <vt:lpstr>Derzeitiges Projektteam</vt:lpstr>
      <vt:lpstr>Ein lernendes Team!</vt:lpstr>
      <vt:lpstr>Strukturelle Nachhaltigkeitssicherung ab 2026</vt:lpstr>
      <vt:lpstr>Kontakt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Vorfahrt für Vielfalt Israel - Palästina</dc:title>
  <dc:subject/>
  <dc:creator>Klaus Burckhardt</dc:creator>
  <dc:description/>
  <cp:lastModifiedBy>Klaus Burckhardt</cp:lastModifiedBy>
  <cp:revision>63</cp:revision>
  <dcterms:created xsi:type="dcterms:W3CDTF">2024-02-24T13:22:40Z</dcterms:created>
  <dcterms:modified xsi:type="dcterms:W3CDTF">2026-01-29T09:57:16Z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Breitbild</vt:lpwstr>
  </property>
  <property fmtid="{D5CDD505-2E9C-101B-9397-08002B2CF9AE}" pid="3" name="Slides">
    <vt:i4>14</vt:i4>
  </property>
</Properties>
</file>